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Amatic SC"/>
      <p:regular r:id="rId14"/>
      <p:bold r:id="rId15"/>
    </p:embeddedFont>
    <p:embeddedFont>
      <p:font typeface="Source Code Pro"/>
      <p:regular r:id="rId16"/>
      <p:bold r:id="rId17"/>
    </p:embeddedFont>
    <p:embeddedFont>
      <p:font typeface="Comfortaa Regular"/>
      <p:regular r:id="rId18"/>
      <p:bold r:id="rId19"/>
    </p:embeddedFont>
    <p:embeddedFont>
      <p:font typeface="Comfortaa"/>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omfortaa-regular.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Comfortaa-bold.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AmaticSC-bold.fntdata"/><Relationship Id="rId14" Type="http://schemas.openxmlformats.org/officeDocument/2006/relationships/font" Target="fonts/AmaticSC-regular.fntdata"/><Relationship Id="rId17" Type="http://schemas.openxmlformats.org/officeDocument/2006/relationships/font" Target="fonts/SourceCodePro-bold.fntdata"/><Relationship Id="rId16" Type="http://schemas.openxmlformats.org/officeDocument/2006/relationships/font" Target="fonts/SourceCodePro-regular.fntdata"/><Relationship Id="rId5" Type="http://schemas.openxmlformats.org/officeDocument/2006/relationships/notesMaster" Target="notesMasters/notesMaster1.xml"/><Relationship Id="rId19" Type="http://schemas.openxmlformats.org/officeDocument/2006/relationships/font" Target="fonts/ComfortaaRegular-bold.fntdata"/><Relationship Id="rId6" Type="http://schemas.openxmlformats.org/officeDocument/2006/relationships/slide" Target="slides/slide1.xml"/><Relationship Id="rId18" Type="http://schemas.openxmlformats.org/officeDocument/2006/relationships/font" Target="fonts/ComfortaaRegular-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gc6f59039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c6f5903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c6f59039d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c6f59039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5806681c0c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5806681c0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5806681c0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5806681c0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5806681c0c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5806681c0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5806681c0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5806681c0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5806681c0c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5806681c0c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c6f59039d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c6f59039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7.png"/><Relationship Id="rId8"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672300"/>
            <a:ext cx="8520600" cy="43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t>CS 783</a:t>
            </a:r>
            <a:endParaRPr sz="3600"/>
          </a:p>
        </p:txBody>
      </p:sp>
      <p:sp>
        <p:nvSpPr>
          <p:cNvPr id="57" name="Google Shape;57;p13"/>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rgbClr val="FFFFFF"/>
                </a:solidFill>
                <a:latin typeface="Comfortaa"/>
                <a:ea typeface="Comfortaa"/>
                <a:cs typeface="Comfortaa"/>
                <a:sym typeface="Comfortaa"/>
              </a:rPr>
              <a:t>Somesh Kumar Jaishwal</a:t>
            </a:r>
            <a:r>
              <a:rPr lang="en">
                <a:solidFill>
                  <a:srgbClr val="FFFFFF"/>
                </a:solidFill>
              </a:rPr>
              <a:t> </a:t>
            </a:r>
            <a:r>
              <a:rPr lang="en">
                <a:solidFill>
                  <a:srgbClr val="FFFFFF"/>
                </a:solidFill>
              </a:rPr>
              <a:t> </a:t>
            </a:r>
            <a:r>
              <a:rPr lang="en" sz="1400">
                <a:solidFill>
                  <a:srgbClr val="FFFFFF"/>
                </a:solidFill>
                <a:latin typeface="Comfortaa"/>
                <a:ea typeface="Comfortaa"/>
                <a:cs typeface="Comfortaa"/>
                <a:sym typeface="Comfortaa"/>
              </a:rPr>
              <a:t>18111071</a:t>
            </a:r>
            <a:endParaRPr sz="1400">
              <a:solidFill>
                <a:srgbClr val="FFFFFF"/>
              </a:solidFill>
              <a:latin typeface="Comfortaa"/>
              <a:ea typeface="Comfortaa"/>
              <a:cs typeface="Comfortaa"/>
              <a:sym typeface="Comfortaa"/>
            </a:endParaRPr>
          </a:p>
          <a:p>
            <a:pPr indent="0" lvl="0" marL="0" rtl="0" algn="ctr">
              <a:spcBef>
                <a:spcPts val="0"/>
              </a:spcBef>
              <a:spcAft>
                <a:spcPts val="0"/>
              </a:spcAft>
              <a:buNone/>
            </a:pPr>
            <a:r>
              <a:rPr lang="en" sz="1400">
                <a:solidFill>
                  <a:srgbClr val="FFFFFF"/>
                </a:solidFill>
                <a:latin typeface="Comfortaa"/>
                <a:ea typeface="Comfortaa"/>
                <a:cs typeface="Comfortaa"/>
                <a:sym typeface="Comfortaa"/>
              </a:rPr>
              <a:t>Harshit Gupta</a:t>
            </a:r>
            <a:r>
              <a:rPr lang="en" sz="1400">
                <a:solidFill>
                  <a:srgbClr val="FFFFFF"/>
                </a:solidFill>
              </a:rPr>
              <a:t> </a:t>
            </a:r>
            <a:r>
              <a:rPr lang="en">
                <a:solidFill>
                  <a:srgbClr val="FFFFFF"/>
                </a:solidFill>
              </a:rPr>
              <a:t>       </a:t>
            </a:r>
            <a:r>
              <a:rPr lang="en" sz="1400">
                <a:solidFill>
                  <a:srgbClr val="FFFFFF"/>
                </a:solidFill>
                <a:latin typeface="Comfortaa"/>
                <a:ea typeface="Comfortaa"/>
                <a:cs typeface="Comfortaa"/>
                <a:sym typeface="Comfortaa"/>
              </a:rPr>
              <a:t>18111020</a:t>
            </a:r>
            <a:endParaRPr sz="1400">
              <a:solidFill>
                <a:srgbClr val="FFFFFF"/>
              </a:solidFill>
              <a:latin typeface="Comfortaa"/>
              <a:ea typeface="Comfortaa"/>
              <a:cs typeface="Comfortaa"/>
              <a:sym typeface="Comfortaa"/>
            </a:endParaRPr>
          </a:p>
        </p:txBody>
      </p:sp>
      <p:sp>
        <p:nvSpPr>
          <p:cNvPr id="58" name="Google Shape;58;p13"/>
          <p:cNvSpPr txBox="1"/>
          <p:nvPr/>
        </p:nvSpPr>
        <p:spPr>
          <a:xfrm>
            <a:off x="2638950" y="806700"/>
            <a:ext cx="3866100" cy="85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a:latin typeface="Amatic SC"/>
                <a:ea typeface="Amatic SC"/>
                <a:cs typeface="Amatic SC"/>
                <a:sym typeface="Amatic SC"/>
              </a:rPr>
              <a:t>Assignment 4</a:t>
            </a:r>
            <a:endParaRPr sz="6000">
              <a:latin typeface="Amatic SC"/>
              <a:ea typeface="Amatic SC"/>
              <a:cs typeface="Amatic SC"/>
              <a:sym typeface="Amatic SC"/>
            </a:endParaRPr>
          </a:p>
        </p:txBody>
      </p:sp>
      <p:sp>
        <p:nvSpPr>
          <p:cNvPr id="59" name="Google Shape;59;p13"/>
          <p:cNvSpPr txBox="1"/>
          <p:nvPr/>
        </p:nvSpPr>
        <p:spPr>
          <a:xfrm>
            <a:off x="784400" y="2162750"/>
            <a:ext cx="7877700" cy="90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Comfortaa Regular"/>
                <a:ea typeface="Comfortaa Regular"/>
                <a:cs typeface="Comfortaa Regular"/>
                <a:sym typeface="Comfortaa Regular"/>
              </a:rPr>
              <a:t>Image Segmentation</a:t>
            </a:r>
            <a:endParaRPr sz="3000">
              <a:latin typeface="Comfortaa Regular"/>
              <a:ea typeface="Comfortaa Regular"/>
              <a:cs typeface="Comfortaa Regular"/>
              <a:sym typeface="Comfortaa Regular"/>
            </a:endParaRPr>
          </a:p>
        </p:txBody>
      </p:sp>
      <p:sp>
        <p:nvSpPr>
          <p:cNvPr id="60" name="Google Shape;60;p13"/>
          <p:cNvSpPr txBox="1"/>
          <p:nvPr/>
        </p:nvSpPr>
        <p:spPr>
          <a:xfrm>
            <a:off x="311700" y="3733650"/>
            <a:ext cx="1288800" cy="101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a:p>
            <a:pPr indent="0" lvl="0" marL="0" rtl="0" algn="ctr">
              <a:spcBef>
                <a:spcPts val="0"/>
              </a:spcBef>
              <a:spcAft>
                <a:spcPts val="0"/>
              </a:spcAft>
              <a:buNone/>
            </a:pPr>
            <a:r>
              <a:rPr lang="en">
                <a:solidFill>
                  <a:srgbClr val="FFFFFF"/>
                </a:solidFill>
                <a:latin typeface="Source Code Pro"/>
                <a:ea typeface="Source Code Pro"/>
                <a:cs typeface="Source Code Pro"/>
                <a:sym typeface="Source Code Pro"/>
              </a:rPr>
              <a:t>Group No.</a:t>
            </a:r>
            <a:endParaRPr>
              <a:solidFill>
                <a:srgbClr val="FFFFFF"/>
              </a:solidFill>
              <a:latin typeface="Source Code Pro"/>
              <a:ea typeface="Source Code Pro"/>
              <a:cs typeface="Source Code Pro"/>
              <a:sym typeface="Source Code Pro"/>
            </a:endParaRPr>
          </a:p>
          <a:p>
            <a:pPr indent="0" lvl="0" marL="0" rtl="0" algn="ctr">
              <a:spcBef>
                <a:spcPts val="0"/>
              </a:spcBef>
              <a:spcAft>
                <a:spcPts val="0"/>
              </a:spcAft>
              <a:buNone/>
            </a:pPr>
            <a:r>
              <a:rPr lang="en">
                <a:solidFill>
                  <a:srgbClr val="FFFFFF"/>
                </a:solidFill>
                <a:latin typeface="Source Code Pro"/>
                <a:ea typeface="Source Code Pro"/>
                <a:cs typeface="Source Code Pro"/>
                <a:sym typeface="Source Code Pro"/>
              </a:rPr>
              <a:t>50</a:t>
            </a:r>
            <a:endParaRPr>
              <a:solidFill>
                <a:srgbClr val="FFFFFF"/>
              </a:solidFill>
              <a:latin typeface="Source Code Pro"/>
              <a:ea typeface="Source Code Pro"/>
              <a:cs typeface="Source Code Pro"/>
              <a:sym typeface="Source Code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Description</a:t>
            </a:r>
            <a:endParaRPr/>
          </a:p>
        </p:txBody>
      </p:sp>
      <p:sp>
        <p:nvSpPr>
          <p:cNvPr id="66" name="Google Shape;66;p1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400"/>
              <a:t>The task is to do semantic segmentation on IITK security </a:t>
            </a:r>
            <a:r>
              <a:rPr lang="en" sz="1400"/>
              <a:t>surveillance</a:t>
            </a:r>
            <a:r>
              <a:rPr lang="en" sz="1400"/>
              <a:t> dataset. Semantic segmentation is concerned with combining pixels sharing same </a:t>
            </a:r>
            <a:r>
              <a:rPr lang="en" sz="1400"/>
              <a:t>characteristics.</a:t>
            </a:r>
            <a:r>
              <a:rPr lang="en"/>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a:t>
            </a:r>
            <a:r>
              <a:rPr lang="en"/>
              <a:t> Description</a:t>
            </a:r>
            <a:endParaRPr/>
          </a:p>
        </p:txBody>
      </p:sp>
      <p:sp>
        <p:nvSpPr>
          <p:cNvPr id="72" name="Google Shape;72;p15"/>
          <p:cNvSpPr txBox="1"/>
          <p:nvPr>
            <p:ph idx="1" type="body"/>
          </p:nvPr>
        </p:nvSpPr>
        <p:spPr>
          <a:xfrm>
            <a:off x="311700" y="1239900"/>
            <a:ext cx="8520600" cy="35787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SzPts val="1200"/>
              <a:buChar char="●"/>
            </a:pPr>
            <a:r>
              <a:rPr lang="en" sz="1200"/>
              <a:t>K-Means based semantic segmentation</a:t>
            </a:r>
            <a:endParaRPr sz="1200"/>
          </a:p>
          <a:p>
            <a:pPr indent="0" lvl="0" marL="457200" rtl="0" algn="just">
              <a:spcBef>
                <a:spcPts val="1600"/>
              </a:spcBef>
              <a:spcAft>
                <a:spcPts val="0"/>
              </a:spcAft>
              <a:buNone/>
            </a:pPr>
            <a:r>
              <a:rPr lang="en" sz="1200"/>
              <a:t>Idea : Cluster pixels using K-Means on 5D feature representation of image pixels</a:t>
            </a:r>
            <a:endParaRPr sz="1200"/>
          </a:p>
          <a:p>
            <a:pPr indent="-304800" lvl="0" marL="457200" rtl="0" algn="just">
              <a:spcBef>
                <a:spcPts val="1600"/>
              </a:spcBef>
              <a:spcAft>
                <a:spcPts val="0"/>
              </a:spcAft>
              <a:buSzPts val="1200"/>
              <a:buChar char="●"/>
            </a:pPr>
            <a:r>
              <a:rPr lang="en" sz="1200"/>
              <a:t>Mean-Shift based </a:t>
            </a:r>
            <a:r>
              <a:rPr lang="en" sz="1200"/>
              <a:t>semantic segmentation</a:t>
            </a:r>
            <a:endParaRPr sz="1200"/>
          </a:p>
          <a:p>
            <a:pPr indent="0" lvl="0" marL="457200" rtl="0" algn="just">
              <a:spcBef>
                <a:spcPts val="1600"/>
              </a:spcBef>
              <a:spcAft>
                <a:spcPts val="0"/>
              </a:spcAft>
              <a:buNone/>
            </a:pPr>
            <a:r>
              <a:rPr lang="en" sz="1200"/>
              <a:t>Idea : Replace each image pixel by mean of its neighborhood pixels.	(adv : Doesn’t need to specify number of cluster/segment type beforehand)</a:t>
            </a:r>
            <a:endParaRPr sz="1200"/>
          </a:p>
          <a:p>
            <a:pPr indent="-304800" lvl="0" marL="457200" rtl="0" algn="just">
              <a:spcBef>
                <a:spcPts val="1600"/>
              </a:spcBef>
              <a:spcAft>
                <a:spcPts val="0"/>
              </a:spcAft>
              <a:buSzPts val="1200"/>
              <a:buChar char="●"/>
            </a:pPr>
            <a:r>
              <a:rPr lang="en" sz="1200"/>
              <a:t>Nonparametric Bayesian Gaussian Mixture</a:t>
            </a:r>
            <a:endParaRPr sz="1200"/>
          </a:p>
          <a:p>
            <a:pPr indent="0" lvl="0" marL="457200" rtl="0" algn="just">
              <a:spcBef>
                <a:spcPts val="1600"/>
              </a:spcBef>
              <a:spcAft>
                <a:spcPts val="1600"/>
              </a:spcAft>
              <a:buNone/>
            </a:pPr>
            <a:r>
              <a:rPr lang="en" sz="1200"/>
              <a:t>Idea : Model/generate each image pixel by a set Gaussians. Fractional participation of each pixel in Gaussians. (adv of non param model: don’t need to mention the number of segment type/cluster beforehand, more generalizing power)</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idx="1" type="body"/>
          </p:nvPr>
        </p:nvSpPr>
        <p:spPr>
          <a:xfrm>
            <a:off x="311700" y="470650"/>
            <a:ext cx="8520600" cy="40980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SzPts val="1200"/>
              <a:buChar char="●"/>
            </a:pPr>
            <a:r>
              <a:rPr lang="en" sz="1200"/>
              <a:t>SLIC based Segmentation</a:t>
            </a:r>
            <a:endParaRPr sz="1200"/>
          </a:p>
          <a:p>
            <a:pPr indent="0" lvl="0" marL="457200" rtl="0" algn="just">
              <a:spcBef>
                <a:spcPts val="1600"/>
              </a:spcBef>
              <a:spcAft>
                <a:spcPts val="0"/>
              </a:spcAft>
              <a:buNone/>
            </a:pPr>
            <a:r>
              <a:rPr lang="en" sz="1100"/>
              <a:t>Idea : Uses K-Means for the purpose. Generates superpixels based on local distribution of color similarity and proximity. Used CNN to augment the slic’d segments. (adv : compute efficient)</a:t>
            </a:r>
            <a:endParaRPr sz="1100"/>
          </a:p>
          <a:p>
            <a:pPr indent="-304800" lvl="0" marL="457200" rtl="0" algn="just">
              <a:spcBef>
                <a:spcPts val="1600"/>
              </a:spcBef>
              <a:spcAft>
                <a:spcPts val="0"/>
              </a:spcAft>
              <a:buSzPts val="1200"/>
              <a:buChar char="●"/>
            </a:pPr>
            <a:r>
              <a:rPr lang="en" sz="1200"/>
              <a:t>WNet based segmentation</a:t>
            </a:r>
            <a:endParaRPr sz="1200"/>
          </a:p>
          <a:p>
            <a:pPr indent="0" lvl="0" marL="457200" rtl="0" algn="just">
              <a:spcBef>
                <a:spcPts val="1600"/>
              </a:spcBef>
              <a:spcAft>
                <a:spcPts val="0"/>
              </a:spcAft>
              <a:buNone/>
            </a:pPr>
            <a:r>
              <a:rPr lang="en" sz="1100"/>
              <a:t>Two tied FCNs, auto-encoder based. First half of encoder captures context, second half does localization. Uses soft normalized loss to penalize encoding and reconstruction loss to penalize reconstruction of original image (decoding).</a:t>
            </a:r>
            <a:endParaRPr sz="1100"/>
          </a:p>
          <a:p>
            <a:pPr indent="-304800" lvl="1" marL="914400" rtl="0" algn="just">
              <a:spcBef>
                <a:spcPts val="1600"/>
              </a:spcBef>
              <a:spcAft>
                <a:spcPts val="0"/>
              </a:spcAft>
              <a:buSzPts val="1200"/>
              <a:buChar char="○"/>
            </a:pPr>
            <a:r>
              <a:rPr lang="en" sz="1200"/>
              <a:t>WNet Naive : </a:t>
            </a:r>
            <a:r>
              <a:rPr lang="en" sz="1000"/>
              <a:t>Trained WNet only by penalizing reconstruction loss.</a:t>
            </a:r>
            <a:endParaRPr sz="1000">
              <a:solidFill>
                <a:srgbClr val="000000"/>
              </a:solidFill>
              <a:latin typeface="Arial"/>
              <a:ea typeface="Arial"/>
              <a:cs typeface="Arial"/>
              <a:sym typeface="Arial"/>
            </a:endParaRPr>
          </a:p>
          <a:p>
            <a:pPr indent="-304800" lvl="1" marL="914400" rtl="0" algn="just">
              <a:spcBef>
                <a:spcPts val="0"/>
              </a:spcBef>
              <a:spcAft>
                <a:spcPts val="0"/>
              </a:spcAft>
              <a:buSzPts val="1200"/>
              <a:buChar char="○"/>
            </a:pPr>
            <a:r>
              <a:rPr lang="en" sz="1200"/>
              <a:t>WNet Soft-N-Cut : </a:t>
            </a:r>
            <a:r>
              <a:rPr lang="en" sz="1000"/>
              <a:t>Trained WNet by penalizing both soft normalized cut loss and reconstruction loss.</a:t>
            </a:r>
            <a:endParaRPr sz="1000"/>
          </a:p>
          <a:p>
            <a:pPr indent="-304800" lvl="1" marL="914400" rtl="0" algn="just">
              <a:spcBef>
                <a:spcPts val="0"/>
              </a:spcBef>
              <a:spcAft>
                <a:spcPts val="0"/>
              </a:spcAft>
              <a:buSzPts val="1200"/>
              <a:buChar char="○"/>
            </a:pPr>
            <a:r>
              <a:rPr b="1" lang="en" sz="1200"/>
              <a:t>Curated WNet </a:t>
            </a:r>
            <a:r>
              <a:rPr lang="en" sz="1200"/>
              <a:t>: </a:t>
            </a:r>
            <a:r>
              <a:rPr lang="en" sz="1000"/>
              <a:t>Our attempt to improve context capturing capability of network. Idea : Freeze second half of encoder (localization capability) of an already trained network. Train the model again. As the model now focuses on first half of encoder, it should improve its context capturing capability.</a:t>
            </a:r>
            <a:endParaRPr sz="1000"/>
          </a:p>
          <a:p>
            <a:pPr indent="0" lvl="0" marL="0" rtl="0" algn="just">
              <a:spcBef>
                <a:spcPts val="1600"/>
              </a:spcBef>
              <a:spcAft>
                <a:spcPts val="1600"/>
              </a:spcAft>
              <a:buNone/>
            </a:pPr>
            <a:r>
              <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7"/>
          <p:cNvSpPr txBox="1"/>
          <p:nvPr>
            <p:ph idx="1" type="body"/>
          </p:nvPr>
        </p:nvSpPr>
        <p:spPr>
          <a:xfrm>
            <a:off x="311700" y="268000"/>
            <a:ext cx="8520600" cy="4283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K-Means based :</a:t>
            </a:r>
            <a:endParaRPr sz="1200"/>
          </a:p>
          <a:p>
            <a:pPr indent="0" lvl="0" marL="0" rtl="0" algn="l">
              <a:spcBef>
                <a:spcPts val="1600"/>
              </a:spcBef>
              <a:spcAft>
                <a:spcPts val="0"/>
              </a:spcAft>
              <a:buNone/>
            </a:pPr>
            <a:r>
              <a:t/>
            </a:r>
            <a:endParaRPr sz="1200"/>
          </a:p>
          <a:p>
            <a:pPr indent="0" lvl="0" marL="0" rtl="0" algn="l">
              <a:spcBef>
                <a:spcPts val="1600"/>
              </a:spcBef>
              <a:spcAft>
                <a:spcPts val="0"/>
              </a:spcAft>
              <a:buNone/>
            </a:pPr>
            <a:r>
              <a:t/>
            </a:r>
            <a:endParaRPr sz="1200"/>
          </a:p>
          <a:p>
            <a:pPr indent="0" lvl="0" marL="0" rtl="0" algn="l">
              <a:spcBef>
                <a:spcPts val="1600"/>
              </a:spcBef>
              <a:spcAft>
                <a:spcPts val="0"/>
              </a:spcAft>
              <a:buNone/>
            </a:pPr>
            <a:r>
              <a:t/>
            </a:r>
            <a:endParaRPr sz="1200"/>
          </a:p>
          <a:p>
            <a:pPr indent="0" lvl="0" marL="0" rtl="0" algn="l">
              <a:spcBef>
                <a:spcPts val="1600"/>
              </a:spcBef>
              <a:spcAft>
                <a:spcPts val="0"/>
              </a:spcAft>
              <a:buNone/>
            </a:pPr>
            <a:r>
              <a:t/>
            </a:r>
            <a:endParaRPr sz="1200"/>
          </a:p>
          <a:p>
            <a:pPr indent="-304800" lvl="0" marL="457200" rtl="0" algn="l">
              <a:spcBef>
                <a:spcPts val="1600"/>
              </a:spcBef>
              <a:spcAft>
                <a:spcPts val="0"/>
              </a:spcAft>
              <a:buSzPts val="1200"/>
              <a:buChar char="●"/>
            </a:pPr>
            <a:r>
              <a:rPr lang="en" sz="1200"/>
              <a:t>Mean-Shift based:</a:t>
            </a:r>
            <a:endParaRPr sz="1200"/>
          </a:p>
        </p:txBody>
      </p:sp>
      <p:pic>
        <p:nvPicPr>
          <p:cNvPr id="83" name="Google Shape;83;p17"/>
          <p:cNvPicPr preferRelativeResize="0"/>
          <p:nvPr/>
        </p:nvPicPr>
        <p:blipFill>
          <a:blip r:embed="rId3">
            <a:alphaModFix/>
          </a:blip>
          <a:stretch>
            <a:fillRect/>
          </a:stretch>
        </p:blipFill>
        <p:spPr>
          <a:xfrm>
            <a:off x="4607425" y="579175"/>
            <a:ext cx="2439187" cy="1715951"/>
          </a:xfrm>
          <a:prstGeom prst="rect">
            <a:avLst/>
          </a:prstGeom>
          <a:noFill/>
          <a:ln>
            <a:noFill/>
          </a:ln>
        </p:spPr>
      </p:pic>
      <p:pic>
        <p:nvPicPr>
          <p:cNvPr id="84" name="Google Shape;84;p17"/>
          <p:cNvPicPr preferRelativeResize="0"/>
          <p:nvPr/>
        </p:nvPicPr>
        <p:blipFill>
          <a:blip r:embed="rId4">
            <a:alphaModFix/>
          </a:blip>
          <a:stretch>
            <a:fillRect/>
          </a:stretch>
        </p:blipFill>
        <p:spPr>
          <a:xfrm>
            <a:off x="1443650" y="577168"/>
            <a:ext cx="2439176" cy="1702670"/>
          </a:xfrm>
          <a:prstGeom prst="rect">
            <a:avLst/>
          </a:prstGeom>
          <a:noFill/>
          <a:ln>
            <a:noFill/>
          </a:ln>
        </p:spPr>
      </p:pic>
      <p:pic>
        <p:nvPicPr>
          <p:cNvPr id="85" name="Google Shape;85;p17"/>
          <p:cNvPicPr preferRelativeResize="0"/>
          <p:nvPr/>
        </p:nvPicPr>
        <p:blipFill>
          <a:blip r:embed="rId5">
            <a:alphaModFix/>
          </a:blip>
          <a:stretch>
            <a:fillRect/>
          </a:stretch>
        </p:blipFill>
        <p:spPr>
          <a:xfrm>
            <a:off x="1519026" y="2705725"/>
            <a:ext cx="2288426" cy="1777375"/>
          </a:xfrm>
          <a:prstGeom prst="rect">
            <a:avLst/>
          </a:prstGeom>
          <a:noFill/>
          <a:ln>
            <a:noFill/>
          </a:ln>
        </p:spPr>
      </p:pic>
      <p:pic>
        <p:nvPicPr>
          <p:cNvPr id="86" name="Google Shape;86;p17"/>
          <p:cNvPicPr preferRelativeResize="0"/>
          <p:nvPr/>
        </p:nvPicPr>
        <p:blipFill>
          <a:blip r:embed="rId6">
            <a:alphaModFix/>
          </a:blip>
          <a:stretch>
            <a:fillRect/>
          </a:stretch>
        </p:blipFill>
        <p:spPr>
          <a:xfrm>
            <a:off x="4823537" y="2705725"/>
            <a:ext cx="2218128" cy="17159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8"/>
          <p:cNvSpPr txBox="1"/>
          <p:nvPr>
            <p:ph idx="1" type="body"/>
          </p:nvPr>
        </p:nvSpPr>
        <p:spPr>
          <a:xfrm>
            <a:off x="311700" y="242050"/>
            <a:ext cx="8520600" cy="4326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Nonparameteric Bayesian Gaussian Mixture based:</a:t>
            </a:r>
            <a:endParaRPr sz="1200"/>
          </a:p>
          <a:p>
            <a:pPr indent="0" lvl="0" marL="0" rtl="0" algn="l">
              <a:spcBef>
                <a:spcPts val="1600"/>
              </a:spcBef>
              <a:spcAft>
                <a:spcPts val="0"/>
              </a:spcAft>
              <a:buNone/>
            </a:pPr>
            <a:r>
              <a:t/>
            </a:r>
            <a:endParaRPr sz="1200"/>
          </a:p>
          <a:p>
            <a:pPr indent="0" lvl="0" marL="0" rtl="0" algn="l">
              <a:spcBef>
                <a:spcPts val="1600"/>
              </a:spcBef>
              <a:spcAft>
                <a:spcPts val="0"/>
              </a:spcAft>
              <a:buNone/>
            </a:pPr>
            <a:r>
              <a:t/>
            </a:r>
            <a:endParaRPr sz="1200"/>
          </a:p>
          <a:p>
            <a:pPr indent="0" lvl="0" marL="0" rtl="0" algn="l">
              <a:spcBef>
                <a:spcPts val="1600"/>
              </a:spcBef>
              <a:spcAft>
                <a:spcPts val="0"/>
              </a:spcAft>
              <a:buNone/>
            </a:pPr>
            <a:r>
              <a:t/>
            </a:r>
            <a:endParaRPr sz="1200"/>
          </a:p>
          <a:p>
            <a:pPr indent="0" lvl="0" marL="0" rtl="0" algn="l">
              <a:spcBef>
                <a:spcPts val="1600"/>
              </a:spcBef>
              <a:spcAft>
                <a:spcPts val="0"/>
              </a:spcAft>
              <a:buNone/>
            </a:pPr>
            <a:r>
              <a:t/>
            </a:r>
            <a:endParaRPr sz="1200"/>
          </a:p>
          <a:p>
            <a:pPr indent="0" lvl="0" marL="0" rtl="0" algn="l">
              <a:spcBef>
                <a:spcPts val="1600"/>
              </a:spcBef>
              <a:spcAft>
                <a:spcPts val="0"/>
              </a:spcAft>
              <a:buNone/>
            </a:pPr>
            <a:r>
              <a:t/>
            </a:r>
            <a:endParaRPr sz="1200"/>
          </a:p>
          <a:p>
            <a:pPr indent="-304800" lvl="0" marL="457200" rtl="0" algn="l">
              <a:spcBef>
                <a:spcPts val="1600"/>
              </a:spcBef>
              <a:spcAft>
                <a:spcPts val="0"/>
              </a:spcAft>
              <a:buSzPts val="1200"/>
              <a:buChar char="●"/>
            </a:pPr>
            <a:r>
              <a:rPr lang="en" sz="1200"/>
              <a:t>SLIC based : </a:t>
            </a:r>
            <a:endParaRPr sz="1200"/>
          </a:p>
          <a:p>
            <a:pPr indent="0" lvl="0" marL="0" rtl="0" algn="l">
              <a:spcBef>
                <a:spcPts val="1600"/>
              </a:spcBef>
              <a:spcAft>
                <a:spcPts val="1600"/>
              </a:spcAft>
              <a:buNone/>
            </a:pPr>
            <a:r>
              <a:t/>
            </a:r>
            <a:endParaRPr sz="1200"/>
          </a:p>
        </p:txBody>
      </p:sp>
      <p:pic>
        <p:nvPicPr>
          <p:cNvPr id="92" name="Google Shape;92;p18"/>
          <p:cNvPicPr preferRelativeResize="0"/>
          <p:nvPr/>
        </p:nvPicPr>
        <p:blipFill>
          <a:blip r:embed="rId3">
            <a:alphaModFix/>
          </a:blip>
          <a:stretch>
            <a:fillRect/>
          </a:stretch>
        </p:blipFill>
        <p:spPr>
          <a:xfrm>
            <a:off x="4926097" y="786626"/>
            <a:ext cx="2433549" cy="1486875"/>
          </a:xfrm>
          <a:prstGeom prst="rect">
            <a:avLst/>
          </a:prstGeom>
          <a:noFill/>
          <a:ln>
            <a:noFill/>
          </a:ln>
        </p:spPr>
      </p:pic>
      <p:pic>
        <p:nvPicPr>
          <p:cNvPr id="93" name="Google Shape;93;p18"/>
          <p:cNvPicPr preferRelativeResize="0"/>
          <p:nvPr/>
        </p:nvPicPr>
        <p:blipFill>
          <a:blip r:embed="rId4">
            <a:alphaModFix/>
          </a:blip>
          <a:stretch>
            <a:fillRect/>
          </a:stretch>
        </p:blipFill>
        <p:spPr>
          <a:xfrm>
            <a:off x="1667450" y="786625"/>
            <a:ext cx="2758550" cy="1701725"/>
          </a:xfrm>
          <a:prstGeom prst="rect">
            <a:avLst/>
          </a:prstGeom>
          <a:noFill/>
          <a:ln>
            <a:noFill/>
          </a:ln>
        </p:spPr>
      </p:pic>
      <p:pic>
        <p:nvPicPr>
          <p:cNvPr id="94" name="Google Shape;94;p18"/>
          <p:cNvPicPr preferRelativeResize="0"/>
          <p:nvPr/>
        </p:nvPicPr>
        <p:blipFill>
          <a:blip r:embed="rId5">
            <a:alphaModFix/>
          </a:blip>
          <a:stretch>
            <a:fillRect/>
          </a:stretch>
        </p:blipFill>
        <p:spPr>
          <a:xfrm>
            <a:off x="1667450" y="3317750"/>
            <a:ext cx="1147975" cy="1026450"/>
          </a:xfrm>
          <a:prstGeom prst="rect">
            <a:avLst/>
          </a:prstGeom>
          <a:noFill/>
          <a:ln>
            <a:noFill/>
          </a:ln>
        </p:spPr>
      </p:pic>
      <p:pic>
        <p:nvPicPr>
          <p:cNvPr id="95" name="Google Shape;95;p18"/>
          <p:cNvPicPr preferRelativeResize="0"/>
          <p:nvPr/>
        </p:nvPicPr>
        <p:blipFill>
          <a:blip r:embed="rId6">
            <a:alphaModFix/>
          </a:blip>
          <a:stretch>
            <a:fillRect/>
          </a:stretch>
        </p:blipFill>
        <p:spPr>
          <a:xfrm>
            <a:off x="3077450" y="3360025"/>
            <a:ext cx="1071925" cy="954150"/>
          </a:xfrm>
          <a:prstGeom prst="rect">
            <a:avLst/>
          </a:prstGeom>
          <a:noFill/>
          <a:ln>
            <a:noFill/>
          </a:ln>
        </p:spPr>
      </p:pic>
      <p:pic>
        <p:nvPicPr>
          <p:cNvPr id="96" name="Google Shape;96;p18"/>
          <p:cNvPicPr preferRelativeResize="0"/>
          <p:nvPr/>
        </p:nvPicPr>
        <p:blipFill>
          <a:blip r:embed="rId7">
            <a:alphaModFix/>
          </a:blip>
          <a:stretch>
            <a:fillRect/>
          </a:stretch>
        </p:blipFill>
        <p:spPr>
          <a:xfrm>
            <a:off x="4972475" y="3360025"/>
            <a:ext cx="1527475" cy="1329175"/>
          </a:xfrm>
          <a:prstGeom prst="rect">
            <a:avLst/>
          </a:prstGeom>
          <a:noFill/>
          <a:ln>
            <a:noFill/>
          </a:ln>
        </p:spPr>
      </p:pic>
      <p:pic>
        <p:nvPicPr>
          <p:cNvPr id="97" name="Google Shape;97;p18"/>
          <p:cNvPicPr preferRelativeResize="0"/>
          <p:nvPr/>
        </p:nvPicPr>
        <p:blipFill>
          <a:blip r:embed="rId8">
            <a:alphaModFix/>
          </a:blip>
          <a:stretch>
            <a:fillRect/>
          </a:stretch>
        </p:blipFill>
        <p:spPr>
          <a:xfrm>
            <a:off x="6595525" y="3395138"/>
            <a:ext cx="1447799" cy="1258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pic>
        <p:nvPicPr>
          <p:cNvPr id="102" name="Google Shape;102;p19"/>
          <p:cNvPicPr preferRelativeResize="0"/>
          <p:nvPr/>
        </p:nvPicPr>
        <p:blipFill>
          <a:blip r:embed="rId3">
            <a:alphaModFix/>
          </a:blip>
          <a:stretch>
            <a:fillRect/>
          </a:stretch>
        </p:blipFill>
        <p:spPr>
          <a:xfrm>
            <a:off x="1011250" y="242050"/>
            <a:ext cx="2342825" cy="3599475"/>
          </a:xfrm>
          <a:prstGeom prst="rect">
            <a:avLst/>
          </a:prstGeom>
          <a:noFill/>
          <a:ln>
            <a:noFill/>
          </a:ln>
        </p:spPr>
      </p:pic>
      <p:pic>
        <p:nvPicPr>
          <p:cNvPr id="103" name="Google Shape;103;p19"/>
          <p:cNvPicPr preferRelativeResize="0"/>
          <p:nvPr/>
        </p:nvPicPr>
        <p:blipFill>
          <a:blip r:embed="rId4">
            <a:alphaModFix/>
          </a:blip>
          <a:stretch>
            <a:fillRect/>
          </a:stretch>
        </p:blipFill>
        <p:spPr>
          <a:xfrm>
            <a:off x="5123025" y="152400"/>
            <a:ext cx="2216200" cy="3689124"/>
          </a:xfrm>
          <a:prstGeom prst="rect">
            <a:avLst/>
          </a:prstGeom>
          <a:noFill/>
          <a:ln>
            <a:noFill/>
          </a:ln>
        </p:spPr>
      </p:pic>
      <p:sp>
        <p:nvSpPr>
          <p:cNvPr id="104" name="Google Shape;104;p19"/>
          <p:cNvSpPr txBox="1"/>
          <p:nvPr/>
        </p:nvSpPr>
        <p:spPr>
          <a:xfrm>
            <a:off x="492748" y="4028350"/>
            <a:ext cx="2904600" cy="5013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2"/>
              </a:buClr>
              <a:buSzPts val="1200"/>
              <a:buFont typeface="Source Code Pro"/>
              <a:buChar char="●"/>
            </a:pPr>
            <a:r>
              <a:rPr lang="en" sz="1200">
                <a:solidFill>
                  <a:schemeClr val="dk2"/>
                </a:solidFill>
                <a:latin typeface="Source Code Pro"/>
                <a:ea typeface="Source Code Pro"/>
                <a:cs typeface="Source Code Pro"/>
                <a:sym typeface="Source Code Pro"/>
              </a:rPr>
              <a:t>WNet Naive based</a:t>
            </a:r>
            <a:endParaRPr>
              <a:latin typeface="Source Code Pro"/>
              <a:ea typeface="Source Code Pro"/>
              <a:cs typeface="Source Code Pro"/>
              <a:sym typeface="Source Code Pro"/>
            </a:endParaRPr>
          </a:p>
        </p:txBody>
      </p:sp>
      <p:sp>
        <p:nvSpPr>
          <p:cNvPr id="105" name="Google Shape;105;p19"/>
          <p:cNvSpPr txBox="1"/>
          <p:nvPr/>
        </p:nvSpPr>
        <p:spPr>
          <a:xfrm>
            <a:off x="4806362" y="4028350"/>
            <a:ext cx="3310800" cy="423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2"/>
              </a:buClr>
              <a:buSzPts val="1200"/>
              <a:buFont typeface="Source Code Pro"/>
              <a:buChar char="●"/>
            </a:pPr>
            <a:r>
              <a:rPr lang="en" sz="1200">
                <a:solidFill>
                  <a:schemeClr val="dk2"/>
                </a:solidFill>
                <a:latin typeface="Source Code Pro"/>
                <a:ea typeface="Source Code Pro"/>
                <a:cs typeface="Source Code Pro"/>
                <a:sym typeface="Source Code Pro"/>
              </a:rPr>
              <a:t>WNet SoftNCut based</a:t>
            </a:r>
            <a:endParaRPr>
              <a:latin typeface="Source Code Pro"/>
              <a:ea typeface="Source Code Pro"/>
              <a:cs typeface="Source Code Pro"/>
              <a:sym typeface="Source Code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4972550" y="2414800"/>
            <a:ext cx="3981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Thank You !!</a:t>
            </a:r>
            <a:endParaRPr sz="3600"/>
          </a:p>
        </p:txBody>
      </p:sp>
      <p:pic>
        <p:nvPicPr>
          <p:cNvPr descr="Man mid-jump at skatepark in California" id="111" name="Google Shape;111;p20"/>
          <p:cNvPicPr preferRelativeResize="0"/>
          <p:nvPr/>
        </p:nvPicPr>
        <p:blipFill rotWithShape="1">
          <a:blip r:embed="rId3">
            <a:alphaModFix/>
          </a:blip>
          <a:srcRect b="0" l="0" r="41127" t="0"/>
          <a:stretch/>
        </p:blipFill>
        <p:spPr>
          <a:xfrm>
            <a:off x="0" y="0"/>
            <a:ext cx="4572001"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